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2"/>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64" autoAdjust="0"/>
    <p:restoredTop sz="94651"/>
  </p:normalViewPr>
  <p:slideViewPr>
    <p:cSldViewPr snapToGrid="0">
      <p:cViewPr varScale="1">
        <p:scale>
          <a:sx n="88" d="100"/>
          <a:sy n="88" d="100"/>
        </p:scale>
        <p:origin x="192" y="6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ko-Kore-US"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026CF1-8AEA-BF4C-A5DC-49EAFD981784}" type="datetimeFigureOut">
              <a:rPr kumimoji="1" lang="ko-Kore-US" altLang="en-US" smtClean="0"/>
              <a:t>2020. 4. 21.</a:t>
            </a:fld>
            <a:endParaRPr kumimoji="1" lang="ko-Kore-US"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ore-US"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US"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ko-Kore-US"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9AC634-9F18-FC40-A03A-65D29D313C94}" type="slidenum">
              <a:rPr kumimoji="1" lang="ko-Kore-US" altLang="en-US" smtClean="0"/>
              <a:t>‹#›</a:t>
            </a:fld>
            <a:endParaRPr kumimoji="1" lang="ko-Kore-US" altLang="en-US"/>
          </a:p>
        </p:txBody>
      </p:sp>
    </p:spTree>
    <p:extLst>
      <p:ext uri="{BB962C8B-B14F-4D97-AF65-F5344CB8AC3E}">
        <p14:creationId xmlns:p14="http://schemas.microsoft.com/office/powerpoint/2010/main" val="3547853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kumimoji="1" lang="ko-Kore-US" altLang="en-US" dirty="0"/>
          </a:p>
        </p:txBody>
      </p:sp>
      <p:sp>
        <p:nvSpPr>
          <p:cNvPr id="4" name="슬라이드 번호 개체 틀 3"/>
          <p:cNvSpPr>
            <a:spLocks noGrp="1"/>
          </p:cNvSpPr>
          <p:nvPr>
            <p:ph type="sldNum" sz="quarter" idx="5"/>
          </p:nvPr>
        </p:nvSpPr>
        <p:spPr/>
        <p:txBody>
          <a:bodyPr/>
          <a:lstStyle/>
          <a:p>
            <a:fld id="{A09AC634-9F18-FC40-A03A-65D29D313C94}" type="slidenum">
              <a:rPr kumimoji="1" lang="ko-Kore-US" altLang="en-US" smtClean="0"/>
              <a:t>1</a:t>
            </a:fld>
            <a:endParaRPr kumimoji="1" lang="ko-Kore-US" altLang="en-US"/>
          </a:p>
        </p:txBody>
      </p:sp>
    </p:spTree>
    <p:extLst>
      <p:ext uri="{BB962C8B-B14F-4D97-AF65-F5344CB8AC3E}">
        <p14:creationId xmlns:p14="http://schemas.microsoft.com/office/powerpoint/2010/main" val="14247926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19F9A3CE-B606-46E5-97B9-BBFD0792189A}" type="datetimeFigureOut">
              <a:rPr lang="en-US" smtClean="0"/>
              <a:t>4/21/20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2924465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F9A3CE-B606-46E5-97B9-BBFD0792189A}" type="datetimeFigureOut">
              <a:rPr lang="en-US" smtClean="0"/>
              <a:t>4/21/20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3897695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F9A3CE-B606-46E5-97B9-BBFD0792189A}" type="datetimeFigureOut">
              <a:rPr lang="en-US" smtClean="0"/>
              <a:t>4/21/20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2108306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F9A3CE-B606-46E5-97B9-BBFD0792189A}" type="datetimeFigureOut">
              <a:rPr lang="en-US" smtClean="0"/>
              <a:t>4/21/20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937394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F9A3CE-B606-46E5-97B9-BBFD0792189A}" type="datetimeFigureOut">
              <a:rPr lang="en-US" smtClean="0"/>
              <a:t>4/21/20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2247452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F9A3CE-B606-46E5-97B9-BBFD0792189A}" type="datetimeFigureOut">
              <a:rPr lang="en-US" smtClean="0"/>
              <a:t>4/21/20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1377143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F9A3CE-B606-46E5-97B9-BBFD0792189A}" type="datetimeFigureOut">
              <a:rPr lang="en-US" smtClean="0"/>
              <a:t>4/21/20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19563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F9A3CE-B606-46E5-97B9-BBFD0792189A}" type="datetimeFigureOut">
              <a:rPr lang="en-US" smtClean="0"/>
              <a:t>4/21/20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4079508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F9A3CE-B606-46E5-97B9-BBFD0792189A}" type="datetimeFigureOut">
              <a:rPr lang="en-US" smtClean="0"/>
              <a:t>4/21/20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4016574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F9A3CE-B606-46E5-97B9-BBFD0792189A}" type="datetimeFigureOut">
              <a:rPr lang="en-US" smtClean="0"/>
              <a:t>4/21/20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3148923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9F9A3CE-B606-46E5-97B9-BBFD0792189A}" type="datetimeFigureOut">
              <a:rPr lang="en-US" smtClean="0"/>
              <a:t>4/21/20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3925756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9F9A3CE-B606-46E5-97B9-BBFD0792189A}" type="datetimeFigureOut">
              <a:rPr lang="en-US" smtClean="0"/>
              <a:t>4/21/20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3356753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F9A3CE-B606-46E5-97B9-BBFD0792189A}" type="datetimeFigureOut">
              <a:rPr lang="en-US" smtClean="0"/>
              <a:t>4/21/20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1750564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9F9A3CE-B606-46E5-97B9-BBFD0792189A}" type="datetimeFigureOut">
              <a:rPr lang="en-US" smtClean="0"/>
              <a:t>4/21/20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2128810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9F9A3CE-B606-46E5-97B9-BBFD0792189A}" type="datetimeFigureOut">
              <a:rPr lang="en-US" smtClean="0"/>
              <a:t>4/21/20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605317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19F9A3CE-B606-46E5-97B9-BBFD0792189A}" type="datetimeFigureOut">
              <a:rPr lang="en-US" smtClean="0"/>
              <a:t>4/21/20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1064739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19F9A3CE-B606-46E5-97B9-BBFD0792189A}" type="datetimeFigureOut">
              <a:rPr lang="en-US" smtClean="0"/>
              <a:t>4/21/20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D78EB35-EF4C-47A8-BD4B-DC4B1C7C64C7}" type="slidenum">
              <a:rPr lang="en-US" smtClean="0"/>
              <a:t>‹#›</a:t>
            </a:fld>
            <a:endParaRPr lang="en-US"/>
          </a:p>
        </p:txBody>
      </p:sp>
    </p:spTree>
    <p:extLst>
      <p:ext uri="{BB962C8B-B14F-4D97-AF65-F5344CB8AC3E}">
        <p14:creationId xmlns:p14="http://schemas.microsoft.com/office/powerpoint/2010/main" val="3357139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19F9A3CE-B606-46E5-97B9-BBFD0792189A}" type="datetimeFigureOut">
              <a:rPr lang="en-US" smtClean="0"/>
              <a:t>4/21/20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7D78EB35-EF4C-47A8-BD4B-DC4B1C7C64C7}" type="slidenum">
              <a:rPr lang="en-US" smtClean="0"/>
              <a:t>‹#›</a:t>
            </a:fld>
            <a:endParaRPr lang="en-US"/>
          </a:p>
        </p:txBody>
      </p:sp>
    </p:spTree>
    <p:extLst>
      <p:ext uri="{BB962C8B-B14F-4D97-AF65-F5344CB8AC3E}">
        <p14:creationId xmlns:p14="http://schemas.microsoft.com/office/powerpoint/2010/main" val="235272387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articles.bplans.com/a-standard-business-plan-outlin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19E96-2DB7-410A-B803-FD170D3E23B0}"/>
              </a:ext>
            </a:extLst>
          </p:cNvPr>
          <p:cNvSpPr>
            <a:spLocks noGrp="1"/>
          </p:cNvSpPr>
          <p:nvPr>
            <p:ph type="title"/>
          </p:nvPr>
        </p:nvSpPr>
        <p:spPr/>
        <p:txBody>
          <a:bodyPr>
            <a:normAutofit fontScale="90000"/>
          </a:bodyPr>
          <a:lstStyle/>
          <a:p>
            <a:pPr algn="ctr"/>
            <a:r>
              <a:rPr lang="en-US" sz="3200" b="1" dirty="0">
                <a:solidFill>
                  <a:schemeClr val="accent4">
                    <a:lumMod val="50000"/>
                  </a:schemeClr>
                </a:solidFill>
                <a:latin typeface="Times New Roman" panose="02020603050405020304" pitchFamily="18" charset="0"/>
                <a:cs typeface="Times New Roman" panose="02020603050405020304" pitchFamily="18" charset="0"/>
              </a:rPr>
              <a:t>BLESSINGS HOUSE NURSING HOME</a:t>
            </a:r>
            <a:br>
              <a:rPr lang="en-US" sz="3200" b="1" dirty="0">
                <a:solidFill>
                  <a:schemeClr val="accent4">
                    <a:lumMod val="50000"/>
                  </a:schemeClr>
                </a:solidFill>
                <a:latin typeface="Times New Roman" panose="02020603050405020304" pitchFamily="18" charset="0"/>
                <a:cs typeface="Times New Roman" panose="02020603050405020304" pitchFamily="18" charset="0"/>
              </a:rPr>
            </a:br>
            <a:r>
              <a:rPr lang="en-US" sz="3200" b="1" dirty="0">
                <a:solidFill>
                  <a:schemeClr val="accent4">
                    <a:lumMod val="50000"/>
                  </a:schemeClr>
                </a:solidFill>
                <a:latin typeface="Times New Roman" panose="02020603050405020304" pitchFamily="18" charset="0"/>
                <a:cs typeface="Times New Roman" panose="02020603050405020304" pitchFamily="18" charset="0"/>
              </a:rPr>
              <a:t>(BHNH)</a:t>
            </a:r>
          </a:p>
        </p:txBody>
      </p:sp>
      <p:sp>
        <p:nvSpPr>
          <p:cNvPr id="3" name="Content Placeholder 2">
            <a:extLst>
              <a:ext uri="{FF2B5EF4-FFF2-40B4-BE49-F238E27FC236}">
                <a16:creationId xmlns:a16="http://schemas.microsoft.com/office/drawing/2014/main" id="{80823ABF-AFC3-4AB3-B420-87EC33C81D82}"/>
              </a:ext>
            </a:extLst>
          </p:cNvPr>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The business will be providing assistance to the aged people in the community with the various common illnesses with the aged.</a:t>
            </a:r>
          </a:p>
          <a:p>
            <a:r>
              <a:rPr lang="en-US" sz="2000" dirty="0">
                <a:latin typeface="Times New Roman" panose="02020603050405020304" pitchFamily="18" charset="0"/>
                <a:cs typeface="Times New Roman" panose="02020603050405020304" pitchFamily="18" charset="0"/>
              </a:rPr>
              <a:t>Our mission will be to provide a caring and good environment and solving the problem of age-related diseases in the community.</a:t>
            </a:r>
          </a:p>
          <a:p>
            <a:r>
              <a:rPr lang="en-US" sz="2000" dirty="0">
                <a:latin typeface="Times New Roman" panose="02020603050405020304" pitchFamily="18" charset="0"/>
                <a:cs typeface="Times New Roman" panose="02020603050405020304" pitchFamily="18" charset="0"/>
              </a:rPr>
              <a:t>Our core values include;</a:t>
            </a:r>
          </a:p>
          <a:p>
            <a:pPr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            integrity</a:t>
            </a:r>
          </a:p>
          <a:p>
            <a:pPr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            honesty</a:t>
            </a:r>
          </a:p>
          <a:p>
            <a:pPr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           openness, enhancing team work.</a:t>
            </a:r>
          </a:p>
          <a:p>
            <a:pPr marL="0" indent="0">
              <a:buNone/>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5119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74B53-8340-4628-9C3C-793343DF2C6A}"/>
              </a:ext>
            </a:extLst>
          </p:cNvPr>
          <p:cNvSpPr>
            <a:spLocks noGrp="1"/>
          </p:cNvSpPr>
          <p:nvPr>
            <p:ph type="title"/>
          </p:nvPr>
        </p:nvSpPr>
        <p:spPr/>
        <p:txBody>
          <a:bodyPr>
            <a:normAutofit/>
          </a:bodyPr>
          <a:lstStyle/>
          <a:p>
            <a:pPr algn="ctr"/>
            <a:r>
              <a:rPr lang="en-US" sz="3200" b="1" dirty="0">
                <a:solidFill>
                  <a:schemeClr val="accent4">
                    <a:lumMod val="50000"/>
                  </a:schemeClr>
                </a:solidFill>
                <a:latin typeface="Times New Roman" panose="02020603050405020304" pitchFamily="18" charset="0"/>
                <a:cs typeface="Times New Roman" panose="02020603050405020304" pitchFamily="18" charset="0"/>
              </a:rPr>
              <a:t>Why is it important?</a:t>
            </a:r>
            <a:endParaRPr lang="en-US" sz="3200" b="1" dirty="0">
              <a:solidFill>
                <a:schemeClr val="accent4">
                  <a:lumMod val="50000"/>
                </a:schemeClr>
              </a:solidFill>
            </a:endParaRPr>
          </a:p>
        </p:txBody>
      </p:sp>
      <p:sp>
        <p:nvSpPr>
          <p:cNvPr id="3" name="Content Placeholder 2">
            <a:extLst>
              <a:ext uri="{FF2B5EF4-FFF2-40B4-BE49-F238E27FC236}">
                <a16:creationId xmlns:a16="http://schemas.microsoft.com/office/drawing/2014/main" id="{E36F239A-B69A-49DF-9188-CE1BBE9BC99C}"/>
              </a:ext>
            </a:extLst>
          </p:cNvPr>
          <p:cNvSpPr>
            <a:spLocks noGrp="1"/>
          </p:cNvSpPr>
          <p:nvPr>
            <p:ph idx="1"/>
          </p:nvPr>
        </p:nvSpPr>
        <p:spPr/>
        <p:txBody>
          <a:bodyPr>
            <a:normAutofit/>
          </a:bodyPr>
          <a:lstStyle/>
          <a:p>
            <a:r>
              <a:rPr lang="en-US" sz="1900" dirty="0">
                <a:latin typeface="Times New Roman" panose="02020603050405020304" pitchFamily="18" charset="0"/>
                <a:cs typeface="Times New Roman" panose="02020603050405020304" pitchFamily="18" charset="0"/>
              </a:rPr>
              <a:t>Blessings House Nursing Home goals include;</a:t>
            </a:r>
          </a:p>
          <a:p>
            <a:pPr lvl="0">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to ensure all elderly individuals remain healthy (Berry T, 2020)</a:t>
            </a:r>
          </a:p>
          <a:p>
            <a:pPr lvl="0">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to reduce the number of patients falls with elderly patients admitted to healthcare facilities.</a:t>
            </a:r>
          </a:p>
          <a:p>
            <a:r>
              <a:rPr lang="en-US" sz="1900" dirty="0">
                <a:latin typeface="Times New Roman" panose="02020603050405020304" pitchFamily="18" charset="0"/>
                <a:cs typeface="Times New Roman" panose="02020603050405020304" pitchFamily="18" charset="0"/>
              </a:rPr>
              <a:t>Objectives include;</a:t>
            </a:r>
          </a:p>
          <a:p>
            <a:pPr lvl="0">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Care</a:t>
            </a:r>
          </a:p>
          <a:p>
            <a:pPr lvl="0">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counseling and patient education</a:t>
            </a:r>
          </a:p>
          <a:p>
            <a:endParaRPr lang="en-US" dirty="0"/>
          </a:p>
          <a:p>
            <a:endParaRPr lang="en-US" dirty="0"/>
          </a:p>
        </p:txBody>
      </p:sp>
    </p:spTree>
    <p:extLst>
      <p:ext uri="{BB962C8B-B14F-4D97-AF65-F5344CB8AC3E}">
        <p14:creationId xmlns:p14="http://schemas.microsoft.com/office/powerpoint/2010/main" val="1334819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9A06A-C488-4C1F-B3EA-EFDE566A3D64}"/>
              </a:ext>
            </a:extLst>
          </p:cNvPr>
          <p:cNvSpPr>
            <a:spLocks noGrp="1"/>
          </p:cNvSpPr>
          <p:nvPr>
            <p:ph type="title"/>
          </p:nvPr>
        </p:nvSpPr>
        <p:spPr/>
        <p:txBody>
          <a:bodyPr>
            <a:normAutofit/>
          </a:bodyPr>
          <a:lstStyle/>
          <a:p>
            <a:r>
              <a:rPr lang="en-US" sz="3200" dirty="0">
                <a:solidFill>
                  <a:schemeClr val="accent4">
                    <a:lumMod val="50000"/>
                  </a:schemeClr>
                </a:solidFill>
                <a:latin typeface="Times New Roman" panose="02020603050405020304" pitchFamily="18" charset="0"/>
                <a:cs typeface="Times New Roman" panose="02020603050405020304" pitchFamily="18" charset="0"/>
              </a:rPr>
              <a:t>How BHNH works for our customers</a:t>
            </a:r>
          </a:p>
        </p:txBody>
      </p:sp>
      <p:sp>
        <p:nvSpPr>
          <p:cNvPr id="3" name="Content Placeholder 2">
            <a:extLst>
              <a:ext uri="{FF2B5EF4-FFF2-40B4-BE49-F238E27FC236}">
                <a16:creationId xmlns:a16="http://schemas.microsoft.com/office/drawing/2014/main" id="{BCCF2293-5343-4302-9B13-FC3DD1C1E5C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Business activities will be mobile. To ensure that every aged person in the community is served. They must sign up on the application form for them to be assigned assistance. </a:t>
            </a:r>
          </a:p>
          <a:p>
            <a:r>
              <a:rPr lang="en-US" sz="2400" dirty="0">
                <a:latin typeface="Times New Roman" panose="02020603050405020304" pitchFamily="18" charset="0"/>
                <a:cs typeface="Times New Roman" panose="02020603050405020304" pitchFamily="18" charset="0"/>
              </a:rPr>
              <a:t>Healthcare assistance will also be offered at their homes.</a:t>
            </a:r>
          </a:p>
        </p:txBody>
      </p:sp>
    </p:spTree>
    <p:extLst>
      <p:ext uri="{BB962C8B-B14F-4D97-AF65-F5344CB8AC3E}">
        <p14:creationId xmlns:p14="http://schemas.microsoft.com/office/powerpoint/2010/main" val="82986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EDBF2-2309-43C5-BCE7-7DF0ADD3518C}"/>
              </a:ext>
            </a:extLst>
          </p:cNvPr>
          <p:cNvSpPr>
            <a:spLocks noGrp="1"/>
          </p:cNvSpPr>
          <p:nvPr>
            <p:ph type="title"/>
          </p:nvPr>
        </p:nvSpPr>
        <p:spPr/>
        <p:txBody>
          <a:bodyPr>
            <a:normAutofit fontScale="90000"/>
          </a:bodyPr>
          <a:lstStyle/>
          <a:p>
            <a:r>
              <a:rPr lang="en-US" sz="3200" dirty="0">
                <a:solidFill>
                  <a:schemeClr val="accent4">
                    <a:lumMod val="50000"/>
                  </a:schemeClr>
                </a:solidFill>
                <a:latin typeface="Times New Roman" panose="02020603050405020304" pitchFamily="18" charset="0"/>
                <a:cs typeface="Times New Roman" panose="02020603050405020304" pitchFamily="18" charset="0"/>
              </a:rPr>
              <a:t>Not only making profits ,but its also social entrepreneurship</a:t>
            </a:r>
          </a:p>
        </p:txBody>
      </p:sp>
      <p:sp>
        <p:nvSpPr>
          <p:cNvPr id="3" name="Content Placeholder 2">
            <a:extLst>
              <a:ext uri="{FF2B5EF4-FFF2-40B4-BE49-F238E27FC236}">
                <a16:creationId xmlns:a16="http://schemas.microsoft.com/office/drawing/2014/main" id="{37A9688C-A8A6-470F-A803-0207A513E762}"/>
              </a:ext>
            </a:extLst>
          </p:cNvPr>
          <p:cNvSpPr>
            <a:spLocks noGrp="1"/>
          </p:cNvSpPr>
          <p:nvPr>
            <p:ph idx="1"/>
          </p:nvPr>
        </p:nvSpPr>
        <p:spPr>
          <a:xfrm>
            <a:off x="1154954" y="2603499"/>
            <a:ext cx="8825659" cy="4123121"/>
          </a:xfrm>
        </p:spPr>
        <p:txBody>
          <a:bodyPr>
            <a:noAutofit/>
          </a:bodyPr>
          <a:lstStyle/>
          <a:p>
            <a:r>
              <a:rPr lang="en-US" sz="2000" dirty="0">
                <a:latin typeface="Times New Roman" panose="02020603050405020304" pitchFamily="18" charset="0"/>
                <a:cs typeface="Times New Roman" panose="02020603050405020304" pitchFamily="18" charset="0"/>
              </a:rPr>
              <a:t>As stated above, Blessings House Nursing Home will be in the business of offering mobile healthcare services to the elderly population. The business will be making profits and also provide solutions to the problems related to the community.</a:t>
            </a:r>
          </a:p>
          <a:p>
            <a:r>
              <a:rPr lang="en-US" sz="2000" dirty="0">
                <a:latin typeface="Times New Roman" panose="02020603050405020304" pitchFamily="18" charset="0"/>
                <a:cs typeface="Times New Roman" panose="02020603050405020304" pitchFamily="18" charset="0"/>
              </a:rPr>
              <a:t>The social entrepreneurship will involve providing solutions to the community</a:t>
            </a:r>
          </a:p>
          <a:p>
            <a:r>
              <a:rPr lang="en-US" sz="2000" dirty="0">
                <a:latin typeface="Times New Roman" panose="02020603050405020304" pitchFamily="18" charset="0"/>
                <a:cs typeface="Times New Roman" panose="02020603050405020304" pitchFamily="18" charset="0"/>
              </a:rPr>
              <a:t>Blessings House Nursing Home will source the medical practitioners locally, by this it will help the community both directly and indirectly</a:t>
            </a:r>
          </a:p>
          <a:p>
            <a:r>
              <a:rPr lang="en-US" sz="2000" dirty="0">
                <a:latin typeface="Times New Roman" panose="02020603050405020304" pitchFamily="18" charset="0"/>
                <a:cs typeface="Times New Roman" panose="02020603050405020304" pitchFamily="18" charset="0"/>
              </a:rPr>
              <a:t>Due to COVID-19 spread out all over the world, our business is willing to provide free virus test service to people who are using our service. </a:t>
            </a:r>
          </a:p>
        </p:txBody>
      </p:sp>
    </p:spTree>
    <p:extLst>
      <p:ext uri="{BB962C8B-B14F-4D97-AF65-F5344CB8AC3E}">
        <p14:creationId xmlns:p14="http://schemas.microsoft.com/office/powerpoint/2010/main" val="728857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5D0E2-8B45-48E8-9147-6AEAA6C8448C}"/>
              </a:ext>
            </a:extLst>
          </p:cNvPr>
          <p:cNvSpPr>
            <a:spLocks noGrp="1"/>
          </p:cNvSpPr>
          <p:nvPr>
            <p:ph type="title"/>
          </p:nvPr>
        </p:nvSpPr>
        <p:spPr/>
        <p:txBody>
          <a:bodyPr>
            <a:normAutofit/>
          </a:bodyPr>
          <a:lstStyle/>
          <a:p>
            <a:r>
              <a:rPr lang="en-US" sz="3200" dirty="0">
                <a:solidFill>
                  <a:schemeClr val="accent4">
                    <a:lumMod val="50000"/>
                  </a:schemeClr>
                </a:solidFill>
                <a:latin typeface="Times New Roman" panose="02020603050405020304" pitchFamily="18" charset="0"/>
                <a:cs typeface="Times New Roman" panose="02020603050405020304" pitchFamily="18" charset="0"/>
              </a:rPr>
              <a:t>Swot analysis for Blessings House Nursing Home</a:t>
            </a:r>
          </a:p>
        </p:txBody>
      </p:sp>
      <p:sp>
        <p:nvSpPr>
          <p:cNvPr id="3" name="Content Placeholder 2">
            <a:extLst>
              <a:ext uri="{FF2B5EF4-FFF2-40B4-BE49-F238E27FC236}">
                <a16:creationId xmlns:a16="http://schemas.microsoft.com/office/drawing/2014/main" id="{91F25C89-32E4-4542-95CE-3A1F58938388}"/>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It is important that before you venture into any business, you look at the dynamics  that move it. These dynamics can be political, social as well as economic. (Sector, 2007)</a:t>
            </a:r>
          </a:p>
          <a:p>
            <a:r>
              <a:rPr lang="en-US" sz="2400" dirty="0">
                <a:latin typeface="Times New Roman" panose="02020603050405020304" pitchFamily="18" charset="0"/>
                <a:cs typeface="Times New Roman" panose="02020603050405020304" pitchFamily="18" charset="0"/>
              </a:rPr>
              <a:t>The swot analysis will also help to assess the positive and negative attributes of the business and also how to compete in the new market.</a:t>
            </a:r>
          </a:p>
        </p:txBody>
      </p:sp>
    </p:spTree>
    <p:extLst>
      <p:ext uri="{BB962C8B-B14F-4D97-AF65-F5344CB8AC3E}">
        <p14:creationId xmlns:p14="http://schemas.microsoft.com/office/powerpoint/2010/main" val="108591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F88B-6255-42DB-896A-F55BB58CCE2C}"/>
              </a:ext>
            </a:extLst>
          </p:cNvPr>
          <p:cNvSpPr>
            <a:spLocks noGrp="1"/>
          </p:cNvSpPr>
          <p:nvPr>
            <p:ph type="title"/>
          </p:nvPr>
        </p:nvSpPr>
        <p:spPr/>
        <p:txBody>
          <a:bodyPr>
            <a:normAutofit/>
          </a:bodyPr>
          <a:lstStyle/>
          <a:p>
            <a:r>
              <a:rPr lang="en-US" sz="3200" dirty="0">
                <a:solidFill>
                  <a:schemeClr val="accent4">
                    <a:lumMod val="50000"/>
                  </a:schemeClr>
                </a:solidFill>
                <a:latin typeface="Times New Roman" panose="02020603050405020304" pitchFamily="18" charset="0"/>
                <a:cs typeface="Times New Roman" panose="02020603050405020304" pitchFamily="18" charset="0"/>
              </a:rPr>
              <a:t>SWOT;STRENGHS</a:t>
            </a:r>
          </a:p>
        </p:txBody>
      </p:sp>
      <p:sp>
        <p:nvSpPr>
          <p:cNvPr id="3" name="Content Placeholder 2">
            <a:extLst>
              <a:ext uri="{FF2B5EF4-FFF2-40B4-BE49-F238E27FC236}">
                <a16:creationId xmlns:a16="http://schemas.microsoft.com/office/drawing/2014/main" id="{8E2E84EA-41EF-43D3-A2FC-C0911052496B}"/>
              </a:ext>
            </a:extLst>
          </p:cNvPr>
          <p:cNvSpPr>
            <a:spLocks noGrp="1"/>
          </p:cNvSpPr>
          <p:nvPr>
            <p:ph idx="1"/>
          </p:nvPr>
        </p:nvSpPr>
        <p:spPr/>
        <p:txBody>
          <a:bodyPr>
            <a:normAutofit lnSpcReduction="10000"/>
          </a:bodyPr>
          <a:lstStyle/>
          <a:p>
            <a:r>
              <a:rPr lang="en-US" sz="2000" i="1" dirty="0">
                <a:latin typeface="Times New Roman" panose="02020603050405020304" pitchFamily="18" charset="0"/>
                <a:cs typeface="Times New Roman" panose="02020603050405020304" pitchFamily="18" charset="0"/>
              </a:rPr>
              <a:t>Strengths</a:t>
            </a:r>
            <a:endParaRPr lang="en-US"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Capital strength: The business has half a million dollars, which will fit for the startup expenses.</a:t>
            </a:r>
          </a:p>
          <a:p>
            <a:pPr lvl="0"/>
            <a:r>
              <a:rPr lang="en-US" sz="2000" dirty="0">
                <a:latin typeface="Times New Roman" panose="02020603050405020304" pitchFamily="18" charset="0"/>
                <a:cs typeface="Times New Roman" panose="02020603050405020304" pitchFamily="18" charset="0"/>
              </a:rPr>
              <a:t>Active sharing, commitment, and openness ethos geared towards caring for the aged.</a:t>
            </a:r>
          </a:p>
          <a:p>
            <a:pPr lvl="0"/>
            <a:r>
              <a:rPr lang="en-US" sz="2000" dirty="0">
                <a:latin typeface="Times New Roman" panose="02020603050405020304" pitchFamily="18" charset="0"/>
                <a:cs typeface="Times New Roman" panose="02020603050405020304" pitchFamily="18" charset="0"/>
              </a:rPr>
              <a:t>Local charities: organizations with objectives of helping the elderly will get in to assist in the process. </a:t>
            </a:r>
          </a:p>
          <a:p>
            <a:pPr lvl="0"/>
            <a:r>
              <a:rPr lang="en-US" sz="2000" dirty="0">
                <a:latin typeface="Times New Roman" panose="02020603050405020304" pitchFamily="18" charset="0"/>
                <a:cs typeface="Times New Roman" panose="02020603050405020304" pitchFamily="18" charset="0"/>
              </a:rPr>
              <a:t>Closeness to customers.it will be located in a strategic proximity location</a:t>
            </a:r>
          </a:p>
          <a:p>
            <a:pPr lvl="0"/>
            <a:r>
              <a:rPr lang="en-US" sz="2000" dirty="0">
                <a:latin typeface="Times New Roman" panose="02020603050405020304" pitchFamily="18" charset="0"/>
                <a:cs typeface="Times New Roman" panose="02020603050405020304" pitchFamily="18" charset="0"/>
              </a:rPr>
              <a:t>Motivated, trained  and experienced staff.</a:t>
            </a:r>
          </a:p>
          <a:p>
            <a:endParaRPr lang="en-US" dirty="0"/>
          </a:p>
        </p:txBody>
      </p:sp>
    </p:spTree>
    <p:extLst>
      <p:ext uri="{BB962C8B-B14F-4D97-AF65-F5344CB8AC3E}">
        <p14:creationId xmlns:p14="http://schemas.microsoft.com/office/powerpoint/2010/main" val="320392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2477-B2ED-47E8-800B-1559DA49488B}"/>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SWOT;WEAKNESSES</a:t>
            </a:r>
          </a:p>
        </p:txBody>
      </p:sp>
      <p:sp>
        <p:nvSpPr>
          <p:cNvPr id="3" name="Content Placeholder 2">
            <a:extLst>
              <a:ext uri="{FF2B5EF4-FFF2-40B4-BE49-F238E27FC236}">
                <a16:creationId xmlns:a16="http://schemas.microsoft.com/office/drawing/2014/main" id="{0BEE4887-67A4-4AEC-AE1B-DC68D5110288}"/>
              </a:ext>
            </a:extLst>
          </p:cNvPr>
          <p:cNvSpPr>
            <a:spLocks noGrp="1"/>
          </p:cNvSpPr>
          <p:nvPr>
            <p:ph idx="1"/>
          </p:nvPr>
        </p:nvSpPr>
        <p:spPr/>
        <p:txBody>
          <a:bodyPr>
            <a:noAutofit/>
          </a:bodyPr>
          <a:lstStyle/>
          <a:p>
            <a:pPr lvl="0"/>
            <a:r>
              <a:rPr lang="en-US" dirty="0">
                <a:latin typeface="Times New Roman" panose="02020603050405020304" pitchFamily="18" charset="0"/>
                <a:cs typeface="Times New Roman" panose="02020603050405020304" pitchFamily="18" charset="0"/>
              </a:rPr>
              <a:t>Unavailability of the Nurses and other experts in these age-related diseases. </a:t>
            </a:r>
          </a:p>
          <a:p>
            <a:pPr lvl="0"/>
            <a:r>
              <a:rPr lang="en-US" dirty="0">
                <a:latin typeface="Times New Roman" panose="02020603050405020304" pitchFamily="18" charset="0"/>
                <a:cs typeface="Times New Roman" panose="02020603050405020304" pitchFamily="18" charset="0"/>
              </a:rPr>
              <a:t>Lack of special talents and skills by the workforce.</a:t>
            </a:r>
          </a:p>
          <a:p>
            <a:pPr lvl="0"/>
            <a:r>
              <a:rPr lang="en-US" dirty="0">
                <a:latin typeface="Times New Roman" panose="02020603050405020304" pitchFamily="18" charset="0"/>
                <a:cs typeface="Times New Roman" panose="02020603050405020304" pitchFamily="18" charset="0"/>
              </a:rPr>
              <a:t>Inferior marketing strategies.</a:t>
            </a:r>
          </a:p>
          <a:p>
            <a:pPr lvl="0"/>
            <a:r>
              <a:rPr lang="en-US" dirty="0">
                <a:latin typeface="Times New Roman" panose="02020603050405020304" pitchFamily="18" charset="0"/>
                <a:cs typeface="Times New Roman" panose="02020603050405020304" pitchFamily="18" charset="0"/>
              </a:rPr>
              <a:t>Financial constraint. It is a business that is capital-intensive, and therefore finance is a threat to it.</a:t>
            </a:r>
          </a:p>
          <a:p>
            <a:pPr lvl="0"/>
            <a:r>
              <a:rPr lang="en-US" dirty="0">
                <a:latin typeface="Times New Roman" panose="02020603050405020304" pitchFamily="18" charset="0"/>
                <a:cs typeface="Times New Roman" panose="02020603050405020304" pitchFamily="18" charset="0"/>
              </a:rPr>
              <a:t>Services too stretched due to a large number of aged people with these conditions.</a:t>
            </a:r>
          </a:p>
          <a:p>
            <a:pPr lvl="0"/>
            <a:r>
              <a:rPr lang="en-US" dirty="0">
                <a:latin typeface="Times New Roman" panose="02020603050405020304" pitchFamily="18" charset="0"/>
                <a:cs typeface="Times New Roman" panose="02020603050405020304" pitchFamily="18" charset="0"/>
              </a:rPr>
              <a:t>High expenditure on paying medical practitioners. These practitioners are many, and therefore it burdens the investment.</a:t>
            </a:r>
          </a:p>
          <a:p>
            <a:r>
              <a:rPr lang="en-US" dirty="0">
                <a:latin typeface="Times New Roman" panose="02020603050405020304" pitchFamily="18" charset="0"/>
                <a:cs typeface="Times New Roman" panose="02020603050405020304" pitchFamily="18" charset="0"/>
              </a:rPr>
              <a:t>Aged members would have a hard time assigning a service through the application due to difficulty in using a smartphone</a:t>
            </a:r>
            <a:r>
              <a:rPr lang="en-US"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166806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4E4E-5D27-41D4-8D07-C6C17BFFF738}"/>
              </a:ext>
            </a:extLst>
          </p:cNvPr>
          <p:cNvSpPr>
            <a:spLocks noGrp="1"/>
          </p:cNvSpPr>
          <p:nvPr>
            <p:ph type="title"/>
          </p:nvPr>
        </p:nvSpPr>
        <p:spPr/>
        <p:txBody>
          <a:bodyPr>
            <a:normAutofit/>
          </a:bodyPr>
          <a:lstStyle/>
          <a:p>
            <a:r>
              <a:rPr lang="en-US" sz="3200" dirty="0">
                <a:solidFill>
                  <a:schemeClr val="accent4">
                    <a:lumMod val="50000"/>
                  </a:schemeClr>
                </a:solidFill>
                <a:latin typeface="Times New Roman" panose="02020603050405020304" pitchFamily="18" charset="0"/>
                <a:cs typeface="Times New Roman" panose="02020603050405020304" pitchFamily="18" charset="0"/>
              </a:rPr>
              <a:t>SWOT;OPPORTUNITIES</a:t>
            </a:r>
          </a:p>
        </p:txBody>
      </p:sp>
      <p:sp>
        <p:nvSpPr>
          <p:cNvPr id="3" name="Content Placeholder 2">
            <a:extLst>
              <a:ext uri="{FF2B5EF4-FFF2-40B4-BE49-F238E27FC236}">
                <a16:creationId xmlns:a16="http://schemas.microsoft.com/office/drawing/2014/main" id="{C2C55B66-9B72-4055-A47C-A34EBD6BF71E}"/>
              </a:ext>
            </a:extLst>
          </p:cNvPr>
          <p:cNvSpPr>
            <a:spLocks noGrp="1"/>
          </p:cNvSpPr>
          <p:nvPr>
            <p:ph idx="1"/>
          </p:nvPr>
        </p:nvSpPr>
        <p:spPr>
          <a:xfrm>
            <a:off x="515008" y="2312276"/>
            <a:ext cx="10920248" cy="3720662"/>
          </a:xfrm>
        </p:spPr>
        <p:txBody>
          <a:bodyPr>
            <a:noAutofit/>
          </a:bodyPr>
          <a:lstStyle/>
          <a:p>
            <a:pPr lvl="0"/>
            <a:r>
              <a:rPr lang="en-US" dirty="0">
                <a:latin typeface="Times New Roman" panose="02020603050405020304" pitchFamily="18" charset="0"/>
                <a:cs typeface="Times New Roman" panose="02020603050405020304" pitchFamily="18" charset="0"/>
              </a:rPr>
              <a:t>A big number of nurses: there is a big number of nurses in the community who can be giving back to society while earning.</a:t>
            </a:r>
          </a:p>
          <a:p>
            <a:pPr lvl="0"/>
            <a:r>
              <a:rPr lang="en-US" dirty="0">
                <a:latin typeface="Times New Roman" panose="02020603050405020304" pitchFamily="18" charset="0"/>
                <a:cs typeface="Times New Roman" panose="02020603050405020304" pitchFamily="18" charset="0"/>
              </a:rPr>
              <a:t>Desire by people to stay </a:t>
            </a:r>
            <a:r>
              <a:rPr lang="en-US" dirty="0" err="1">
                <a:latin typeface="Times New Roman" panose="02020603050405020304" pitchFamily="18" charset="0"/>
                <a:cs typeface="Times New Roman" panose="02020603050405020304" pitchFamily="18" charset="0"/>
              </a:rPr>
              <a:t>healthy.each</a:t>
            </a:r>
            <a:r>
              <a:rPr lang="en-US" dirty="0">
                <a:latin typeface="Times New Roman" panose="02020603050405020304" pitchFamily="18" charset="0"/>
                <a:cs typeface="Times New Roman" panose="02020603050405020304" pitchFamily="18" charset="0"/>
              </a:rPr>
              <a:t> person desires to be healthy and therefore the aged will visit the nursing home for health issues.</a:t>
            </a:r>
          </a:p>
          <a:p>
            <a:pPr lvl="0"/>
            <a:r>
              <a:rPr lang="en-US" dirty="0">
                <a:latin typeface="Times New Roman" panose="02020603050405020304" pitchFamily="18" charset="0"/>
                <a:cs typeface="Times New Roman" panose="02020603050405020304" pitchFamily="18" charset="0"/>
              </a:rPr>
              <a:t>Community Support: The community will be very supportive of the business since it will be healthcare brought closer </a:t>
            </a:r>
          </a:p>
          <a:p>
            <a:pPr lvl="0"/>
            <a:r>
              <a:rPr lang="en-US" dirty="0">
                <a:latin typeface="Times New Roman" panose="02020603050405020304" pitchFamily="18" charset="0"/>
                <a:cs typeface="Times New Roman" panose="02020603050405020304" pitchFamily="18" charset="0"/>
              </a:rPr>
              <a:t>Donors. It is a community affair that is likely to attract people with good wishes.</a:t>
            </a:r>
          </a:p>
          <a:p>
            <a:pPr lvl="0"/>
            <a:r>
              <a:rPr lang="en-US" dirty="0">
                <a:latin typeface="Times New Roman" panose="02020603050405020304" pitchFamily="18" charset="0"/>
                <a:cs typeface="Times New Roman" panose="02020603050405020304" pitchFamily="18" charset="0"/>
              </a:rPr>
              <a:t>Flexible documentary process for accreditation</a:t>
            </a:r>
          </a:p>
          <a:p>
            <a:pPr lvl="0"/>
            <a:r>
              <a:rPr lang="en-US" dirty="0">
                <a:latin typeface="Times New Roman" panose="02020603050405020304" pitchFamily="18" charset="0"/>
                <a:cs typeface="Times New Roman" panose="02020603050405020304" pitchFamily="18" charset="0"/>
              </a:rPr>
              <a:t>Stable environment to work within.</a:t>
            </a:r>
          </a:p>
          <a:p>
            <a:r>
              <a:rPr lang="en-US" dirty="0">
                <a:latin typeface="Times New Roman" panose="02020603050405020304" pitchFamily="18" charset="0"/>
                <a:cs typeface="Times New Roman" panose="02020603050405020304" pitchFamily="18" charset="0"/>
              </a:rPr>
              <a:t>High level of working people disposable income.</a:t>
            </a:r>
          </a:p>
        </p:txBody>
      </p:sp>
    </p:spTree>
    <p:extLst>
      <p:ext uri="{BB962C8B-B14F-4D97-AF65-F5344CB8AC3E}">
        <p14:creationId xmlns:p14="http://schemas.microsoft.com/office/powerpoint/2010/main" val="3832938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3E420-CF0A-471A-A34C-07D185098B2E}"/>
              </a:ext>
            </a:extLst>
          </p:cNvPr>
          <p:cNvSpPr>
            <a:spLocks noGrp="1"/>
          </p:cNvSpPr>
          <p:nvPr>
            <p:ph type="title"/>
          </p:nvPr>
        </p:nvSpPr>
        <p:spPr/>
        <p:txBody>
          <a:bodyPr>
            <a:normAutofit/>
          </a:bodyPr>
          <a:lstStyle/>
          <a:p>
            <a:r>
              <a:rPr lang="en-US" sz="3200" dirty="0">
                <a:solidFill>
                  <a:schemeClr val="accent4">
                    <a:lumMod val="50000"/>
                  </a:schemeClr>
                </a:solidFill>
                <a:latin typeface="Times New Roman" panose="02020603050405020304" pitchFamily="18" charset="0"/>
                <a:cs typeface="Times New Roman" panose="02020603050405020304" pitchFamily="18" charset="0"/>
              </a:rPr>
              <a:t>SWOT;THREATS</a:t>
            </a:r>
          </a:p>
        </p:txBody>
      </p:sp>
      <p:sp>
        <p:nvSpPr>
          <p:cNvPr id="3" name="Content Placeholder 2">
            <a:extLst>
              <a:ext uri="{FF2B5EF4-FFF2-40B4-BE49-F238E27FC236}">
                <a16:creationId xmlns:a16="http://schemas.microsoft.com/office/drawing/2014/main" id="{A5A3D4F5-5AEC-4540-B47F-1AD80040F4AC}"/>
              </a:ext>
            </a:extLst>
          </p:cNvPr>
          <p:cNvSpPr>
            <a:spLocks noGrp="1"/>
          </p:cNvSpPr>
          <p:nvPr>
            <p:ph idx="1"/>
          </p:nvPr>
        </p:nvSpPr>
        <p:spPr/>
        <p:txBody>
          <a:bodyPr/>
          <a:lstStyle/>
          <a:p>
            <a:pPr lvl="0"/>
            <a:r>
              <a:rPr lang="en-US" sz="2000" dirty="0">
                <a:latin typeface="Times New Roman" panose="02020603050405020304" pitchFamily="18" charset="0"/>
                <a:cs typeface="Times New Roman" panose="02020603050405020304" pitchFamily="18" charset="0"/>
              </a:rPr>
              <a:t>Privacy: the business will be mobile so that it might be infringing on the privacy of the residents.</a:t>
            </a:r>
          </a:p>
          <a:p>
            <a:pPr lvl="0"/>
            <a:r>
              <a:rPr lang="en-US" sz="2000" dirty="0">
                <a:latin typeface="Times New Roman" panose="02020603050405020304" pitchFamily="18" charset="0"/>
                <a:cs typeface="Times New Roman" panose="02020603050405020304" pitchFamily="18" charset="0"/>
              </a:rPr>
              <a:t>Reduced customer income.</a:t>
            </a:r>
          </a:p>
          <a:p>
            <a:pPr lvl="0"/>
            <a:r>
              <a:rPr lang="en-US" sz="2000" dirty="0">
                <a:latin typeface="Times New Roman" panose="02020603050405020304" pitchFamily="18" charset="0"/>
                <a:cs typeface="Times New Roman" panose="02020603050405020304" pitchFamily="18" charset="0"/>
              </a:rPr>
              <a:t>Entry of new firms that result in excessive competition: many Social Enterprises have similar activities in the area. </a:t>
            </a:r>
          </a:p>
          <a:p>
            <a:pPr lvl="0"/>
            <a:r>
              <a:rPr lang="en-US" sz="2000" dirty="0">
                <a:latin typeface="Times New Roman" panose="02020603050405020304" pitchFamily="18" charset="0"/>
                <a:cs typeface="Times New Roman" panose="02020603050405020304" pitchFamily="18" charset="0"/>
              </a:rPr>
              <a:t>Insurance reimbursements reduction. </a:t>
            </a:r>
          </a:p>
          <a:p>
            <a:endParaRPr lang="en-US" dirty="0"/>
          </a:p>
        </p:txBody>
      </p:sp>
    </p:spTree>
    <p:extLst>
      <p:ext uri="{BB962C8B-B14F-4D97-AF65-F5344CB8AC3E}">
        <p14:creationId xmlns:p14="http://schemas.microsoft.com/office/powerpoint/2010/main" val="1238603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3518B-AA1A-40C7-B293-9099B4ED7B09}"/>
              </a:ext>
            </a:extLst>
          </p:cNvPr>
          <p:cNvSpPr>
            <a:spLocks noGrp="1"/>
          </p:cNvSpPr>
          <p:nvPr>
            <p:ph type="title"/>
          </p:nvPr>
        </p:nvSpPr>
        <p:spPr/>
        <p:txBody>
          <a:bodyPr>
            <a:normAutofit/>
          </a:bodyPr>
          <a:lstStyle/>
          <a:p>
            <a:r>
              <a:rPr lang="en-US" sz="3200" dirty="0">
                <a:solidFill>
                  <a:schemeClr val="accent4">
                    <a:lumMod val="50000"/>
                  </a:schemeClr>
                </a:solidFill>
                <a:latin typeface="Times New Roman" panose="02020603050405020304" pitchFamily="18" charset="0"/>
                <a:cs typeface="Times New Roman" panose="02020603050405020304" pitchFamily="18" charset="0"/>
              </a:rPr>
              <a:t>INITIAL FINANCIALS</a:t>
            </a:r>
          </a:p>
        </p:txBody>
      </p:sp>
      <p:sp>
        <p:nvSpPr>
          <p:cNvPr id="3" name="Content Placeholder 2">
            <a:extLst>
              <a:ext uri="{FF2B5EF4-FFF2-40B4-BE49-F238E27FC236}">
                <a16:creationId xmlns:a16="http://schemas.microsoft.com/office/drawing/2014/main" id="{59843BC5-373A-4E57-919B-1A2723B415B4}"/>
              </a:ext>
            </a:extLst>
          </p:cNvPr>
          <p:cNvSpPr>
            <a:spLocks noGrp="1"/>
          </p:cNvSpPr>
          <p:nvPr>
            <p:ph idx="1"/>
          </p:nvPr>
        </p:nvSpPr>
        <p:spPr/>
        <p:txBody>
          <a:bodyPr>
            <a:normAutofit/>
          </a:bodyPr>
          <a:lstStyle/>
          <a:p>
            <a:r>
              <a:rPr lang="en-US" dirty="0"/>
              <a:t>Blessings House Nursing Home has an initial capital of $500,000</a:t>
            </a:r>
          </a:p>
          <a:p>
            <a:r>
              <a:rPr lang="en-US" sz="2000" dirty="0">
                <a:latin typeface="Times New Roman" panose="02020603050405020304" pitchFamily="18" charset="0"/>
                <a:cs typeface="Times New Roman" panose="02020603050405020304" pitchFamily="18" charset="0"/>
              </a:rPr>
              <a:t>To start up this business, the initial financial plan will be categorized in several ways that include; marketing, build up application, staff</a:t>
            </a:r>
          </a:p>
          <a:p>
            <a:r>
              <a:rPr lang="en-US" sz="2000" dirty="0">
                <a:latin typeface="Times New Roman" panose="02020603050405020304" pitchFamily="18" charset="0"/>
                <a:cs typeface="Times New Roman" panose="02020603050405020304" pitchFamily="18" charset="0"/>
              </a:rPr>
              <a:t>A sufficient budget will lead the business to better way </a:t>
            </a:r>
          </a:p>
        </p:txBody>
      </p:sp>
    </p:spTree>
    <p:extLst>
      <p:ext uri="{BB962C8B-B14F-4D97-AF65-F5344CB8AC3E}">
        <p14:creationId xmlns:p14="http://schemas.microsoft.com/office/powerpoint/2010/main" val="3933841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25989-16BE-4532-B32F-E6C4B6C018E8}"/>
              </a:ext>
            </a:extLst>
          </p:cNvPr>
          <p:cNvSpPr>
            <a:spLocks noGrp="1"/>
          </p:cNvSpPr>
          <p:nvPr>
            <p:ph type="title"/>
          </p:nvPr>
        </p:nvSpPr>
        <p:spPr/>
        <p:txBody>
          <a:bodyPr>
            <a:normAutofit/>
          </a:bodyPr>
          <a:lstStyle/>
          <a:p>
            <a:r>
              <a:rPr lang="en-US" sz="3200" dirty="0">
                <a:solidFill>
                  <a:schemeClr val="accent4">
                    <a:lumMod val="50000"/>
                  </a:schemeClr>
                </a:solidFill>
                <a:latin typeface="Times New Roman" panose="02020603050405020304" pitchFamily="18" charset="0"/>
                <a:cs typeface="Times New Roman" panose="02020603050405020304" pitchFamily="18" charset="0"/>
              </a:rPr>
              <a:t>Budget projections for the first three years</a:t>
            </a:r>
          </a:p>
        </p:txBody>
      </p:sp>
      <p:graphicFrame>
        <p:nvGraphicFramePr>
          <p:cNvPr id="6" name="Table 6">
            <a:extLst>
              <a:ext uri="{FF2B5EF4-FFF2-40B4-BE49-F238E27FC236}">
                <a16:creationId xmlns:a16="http://schemas.microsoft.com/office/drawing/2014/main" id="{0D0C2950-CF6B-4A21-9B88-C2F046879D3D}"/>
              </a:ext>
            </a:extLst>
          </p:cNvPr>
          <p:cNvGraphicFramePr>
            <a:graphicFrameLocks noGrp="1"/>
          </p:cNvGraphicFramePr>
          <p:nvPr>
            <p:ph idx="1"/>
            <p:extLst>
              <p:ext uri="{D42A27DB-BD31-4B8C-83A1-F6EECF244321}">
                <p14:modId xmlns:p14="http://schemas.microsoft.com/office/powerpoint/2010/main" val="240522046"/>
              </p:ext>
            </p:extLst>
          </p:nvPr>
        </p:nvGraphicFramePr>
        <p:xfrm>
          <a:off x="1155700" y="2603500"/>
          <a:ext cx="8824912" cy="3398520"/>
        </p:xfrm>
        <a:graphic>
          <a:graphicData uri="http://schemas.openxmlformats.org/drawingml/2006/table">
            <a:tbl>
              <a:tblPr firstRow="1" bandRow="1">
                <a:tableStyleId>{5C22544A-7EE6-4342-B048-85BDC9FD1C3A}</a:tableStyleId>
              </a:tblPr>
              <a:tblGrid>
                <a:gridCol w="2206228">
                  <a:extLst>
                    <a:ext uri="{9D8B030D-6E8A-4147-A177-3AD203B41FA5}">
                      <a16:colId xmlns:a16="http://schemas.microsoft.com/office/drawing/2014/main" val="3375500374"/>
                    </a:ext>
                  </a:extLst>
                </a:gridCol>
                <a:gridCol w="2206228">
                  <a:extLst>
                    <a:ext uri="{9D8B030D-6E8A-4147-A177-3AD203B41FA5}">
                      <a16:colId xmlns:a16="http://schemas.microsoft.com/office/drawing/2014/main" val="3241240960"/>
                    </a:ext>
                  </a:extLst>
                </a:gridCol>
                <a:gridCol w="2206228">
                  <a:extLst>
                    <a:ext uri="{9D8B030D-6E8A-4147-A177-3AD203B41FA5}">
                      <a16:colId xmlns:a16="http://schemas.microsoft.com/office/drawing/2014/main" val="1241240183"/>
                    </a:ext>
                  </a:extLst>
                </a:gridCol>
                <a:gridCol w="2206228">
                  <a:extLst>
                    <a:ext uri="{9D8B030D-6E8A-4147-A177-3AD203B41FA5}">
                      <a16:colId xmlns:a16="http://schemas.microsoft.com/office/drawing/2014/main" val="1523705370"/>
                    </a:ext>
                  </a:extLst>
                </a:gridCol>
              </a:tblGrid>
              <a:tr h="370840">
                <a:tc>
                  <a:txBody>
                    <a:bodyPr/>
                    <a:lstStyle/>
                    <a:p>
                      <a:r>
                        <a:rPr lang="en-US" dirty="0"/>
                        <a:t>Costs</a:t>
                      </a:r>
                    </a:p>
                  </a:txBody>
                  <a:tcPr marL="93872" marR="93872"/>
                </a:tc>
                <a:tc>
                  <a:txBody>
                    <a:bodyPr/>
                    <a:lstStyle/>
                    <a:p>
                      <a:r>
                        <a:rPr lang="en-US" dirty="0"/>
                        <a:t>Year 1</a:t>
                      </a:r>
                    </a:p>
                  </a:txBody>
                  <a:tcPr marL="93872" marR="93872"/>
                </a:tc>
                <a:tc>
                  <a:txBody>
                    <a:bodyPr/>
                    <a:lstStyle/>
                    <a:p>
                      <a:r>
                        <a:rPr lang="en-US" dirty="0"/>
                        <a:t>Year 2</a:t>
                      </a:r>
                    </a:p>
                  </a:txBody>
                  <a:tcPr marL="93872" marR="93872"/>
                </a:tc>
                <a:tc>
                  <a:txBody>
                    <a:bodyPr/>
                    <a:lstStyle/>
                    <a:p>
                      <a:r>
                        <a:rPr lang="en-US" dirty="0"/>
                        <a:t>Year 3</a:t>
                      </a:r>
                    </a:p>
                  </a:txBody>
                  <a:tcPr marL="93872" marR="93872"/>
                </a:tc>
                <a:extLst>
                  <a:ext uri="{0D108BD9-81ED-4DB2-BD59-A6C34878D82A}">
                    <a16:rowId xmlns:a16="http://schemas.microsoft.com/office/drawing/2014/main" val="690318847"/>
                  </a:ext>
                </a:extLst>
              </a:tr>
              <a:tr h="370840">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Aged enrolled in the program </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$300</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$300</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$300</a:t>
                      </a:r>
                      <a:endParaRPr lang="en-US" sz="1800" dirty="0">
                        <a:latin typeface="Times New Roman" panose="02020603050405020304" pitchFamily="18" charset="0"/>
                        <a:cs typeface="Times New Roman" panose="02020603050405020304" pitchFamily="18" charset="0"/>
                      </a:endParaRPr>
                    </a:p>
                  </a:txBody>
                  <a:tcPr marL="93872" marR="93872"/>
                </a:tc>
                <a:extLst>
                  <a:ext uri="{0D108BD9-81ED-4DB2-BD59-A6C34878D82A}">
                    <a16:rowId xmlns:a16="http://schemas.microsoft.com/office/drawing/2014/main" val="3553781698"/>
                  </a:ext>
                </a:extLst>
              </a:tr>
              <a:tr h="370840">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Inpatient health Facility </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$900</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$850 </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Times New Roman" panose="02020603050405020304" pitchFamily="18" charset="0"/>
                          <a:ea typeface="+mn-ea"/>
                          <a:cs typeface="Times New Roman" panose="02020603050405020304" pitchFamily="18" charset="0"/>
                        </a:rPr>
                        <a:t>$907</a:t>
                      </a:r>
                      <a:endParaRPr lang="en-US" sz="1800" dirty="0">
                        <a:effectLst/>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txBody>
                  <a:tcPr marL="93872" marR="93872"/>
                </a:tc>
                <a:extLst>
                  <a:ext uri="{0D108BD9-81ED-4DB2-BD59-A6C34878D82A}">
                    <a16:rowId xmlns:a16="http://schemas.microsoft.com/office/drawing/2014/main" val="2921534947"/>
                  </a:ext>
                </a:extLst>
              </a:tr>
              <a:tr h="370840">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Medicare personnel	</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$80,000 </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$90,000</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$92,000</a:t>
                      </a:r>
                      <a:endParaRPr lang="en-US" sz="1800" dirty="0">
                        <a:latin typeface="Times New Roman" panose="02020603050405020304" pitchFamily="18" charset="0"/>
                        <a:cs typeface="Times New Roman" panose="02020603050405020304" pitchFamily="18" charset="0"/>
                      </a:endParaRPr>
                    </a:p>
                  </a:txBody>
                  <a:tcPr marL="93872" marR="93872"/>
                </a:tc>
                <a:extLst>
                  <a:ext uri="{0D108BD9-81ED-4DB2-BD59-A6C34878D82A}">
                    <a16:rowId xmlns:a16="http://schemas.microsoft.com/office/drawing/2014/main" val="998163033"/>
                  </a:ext>
                </a:extLst>
              </a:tr>
              <a:tr h="370840">
                <a:tc>
                  <a:txBody>
                    <a:bodyPr/>
                    <a:lstStyle/>
                    <a:p>
                      <a:r>
                        <a:rPr lang="en-US" sz="1800" dirty="0">
                          <a:latin typeface="Times New Roman" panose="02020603050405020304" pitchFamily="18" charset="0"/>
                          <a:cs typeface="Times New Roman" panose="02020603050405020304" pitchFamily="18" charset="0"/>
                        </a:rPr>
                        <a:t>Miscellaneous</a:t>
                      </a: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$300	</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$350</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Times New Roman" panose="02020603050405020304" pitchFamily="18" charset="0"/>
                          <a:ea typeface="+mn-ea"/>
                          <a:cs typeface="Times New Roman" panose="02020603050405020304" pitchFamily="18" charset="0"/>
                        </a:rPr>
                        <a:t>$200</a:t>
                      </a:r>
                      <a:endParaRPr lang="en-US" sz="1800" dirty="0">
                        <a:effectLst/>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txBody>
                  <a:tcPr marL="93872" marR="93872"/>
                </a:tc>
                <a:extLst>
                  <a:ext uri="{0D108BD9-81ED-4DB2-BD59-A6C34878D82A}">
                    <a16:rowId xmlns:a16="http://schemas.microsoft.com/office/drawing/2014/main" val="3308146217"/>
                  </a:ext>
                </a:extLst>
              </a:tr>
              <a:tr h="370840">
                <a:tc>
                  <a:txBody>
                    <a:bodyPr/>
                    <a:lstStyle/>
                    <a:p>
                      <a:r>
                        <a:rPr lang="en-US" sz="1800" dirty="0">
                          <a:latin typeface="Times New Roman" panose="02020603050405020304" pitchFamily="18" charset="0"/>
                          <a:cs typeface="Times New Roman" panose="02020603050405020304" pitchFamily="18" charset="0"/>
                        </a:rPr>
                        <a:t>Others</a:t>
                      </a: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$0.00 </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$0.00 </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$0.00 </a:t>
                      </a:r>
                      <a:endParaRPr lang="en-US" sz="1800" dirty="0">
                        <a:latin typeface="Times New Roman" panose="02020603050405020304" pitchFamily="18" charset="0"/>
                        <a:cs typeface="Times New Roman" panose="02020603050405020304" pitchFamily="18" charset="0"/>
                      </a:endParaRPr>
                    </a:p>
                  </a:txBody>
                  <a:tcPr marL="93872" marR="93872"/>
                </a:tc>
                <a:extLst>
                  <a:ext uri="{0D108BD9-81ED-4DB2-BD59-A6C34878D82A}">
                    <a16:rowId xmlns:a16="http://schemas.microsoft.com/office/drawing/2014/main" val="2384504175"/>
                  </a:ext>
                </a:extLst>
              </a:tr>
              <a:tr h="0">
                <a:tc>
                  <a:txBody>
                    <a:bodyPr/>
                    <a:lstStyle/>
                    <a:p>
                      <a:r>
                        <a:rPr lang="en-US" sz="1800" dirty="0">
                          <a:latin typeface="Times New Roman" panose="02020603050405020304" pitchFamily="18" charset="0"/>
                          <a:cs typeface="Times New Roman" panose="02020603050405020304" pitchFamily="18" charset="0"/>
                        </a:rPr>
                        <a:t>Total</a:t>
                      </a: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$86,500 </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$91,500</a:t>
                      </a:r>
                      <a:endParaRPr lang="en-US" sz="1800" dirty="0">
                        <a:latin typeface="Times New Roman" panose="02020603050405020304" pitchFamily="18" charset="0"/>
                        <a:cs typeface="Times New Roman" panose="02020603050405020304" pitchFamily="18" charset="0"/>
                      </a:endParaRPr>
                    </a:p>
                  </a:txBody>
                  <a:tcPr marL="93872" marR="93872"/>
                </a:tc>
                <a:tc>
                  <a:txBody>
                    <a:bodyPr/>
                    <a:lstStyle/>
                    <a:p>
                      <a:r>
                        <a:rPr lang="en-US" sz="1800" kern="1200" dirty="0">
                          <a:solidFill>
                            <a:schemeClr val="dk1"/>
                          </a:solidFill>
                          <a:effectLst/>
                          <a:latin typeface="Times New Roman" panose="02020603050405020304" pitchFamily="18" charset="0"/>
                          <a:ea typeface="+mn-ea"/>
                          <a:cs typeface="Times New Roman" panose="02020603050405020304" pitchFamily="18" charset="0"/>
                        </a:rPr>
                        <a:t>$93,407</a:t>
                      </a:r>
                      <a:endParaRPr lang="en-US" sz="1800" dirty="0">
                        <a:latin typeface="Times New Roman" panose="02020603050405020304" pitchFamily="18" charset="0"/>
                        <a:cs typeface="Times New Roman" panose="02020603050405020304" pitchFamily="18" charset="0"/>
                      </a:endParaRPr>
                    </a:p>
                  </a:txBody>
                  <a:tcPr marL="93872" marR="93872"/>
                </a:tc>
                <a:extLst>
                  <a:ext uri="{0D108BD9-81ED-4DB2-BD59-A6C34878D82A}">
                    <a16:rowId xmlns:a16="http://schemas.microsoft.com/office/drawing/2014/main" val="2317284701"/>
                  </a:ext>
                </a:extLst>
              </a:tr>
            </a:tbl>
          </a:graphicData>
        </a:graphic>
      </p:graphicFrame>
    </p:spTree>
    <p:extLst>
      <p:ext uri="{BB962C8B-B14F-4D97-AF65-F5344CB8AC3E}">
        <p14:creationId xmlns:p14="http://schemas.microsoft.com/office/powerpoint/2010/main" val="1059790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62D2D-0EDD-48ED-BAEC-77F06495237E}"/>
              </a:ext>
            </a:extLst>
          </p:cNvPr>
          <p:cNvSpPr>
            <a:spLocks noGrp="1"/>
          </p:cNvSpPr>
          <p:nvPr>
            <p:ph type="title"/>
          </p:nvPr>
        </p:nvSpPr>
        <p:spPr/>
        <p:txBody>
          <a:bodyPr>
            <a:normAutofit/>
          </a:bodyPr>
          <a:lstStyle/>
          <a:p>
            <a:r>
              <a:rPr lang="en-US" sz="3200" dirty="0">
                <a:solidFill>
                  <a:schemeClr val="accent4">
                    <a:lumMod val="50000"/>
                  </a:schemeClr>
                </a:solidFill>
                <a:latin typeface="Times New Roman" panose="02020603050405020304" pitchFamily="18" charset="0"/>
                <a:cs typeface="Times New Roman" panose="02020603050405020304" pitchFamily="18" charset="0"/>
              </a:rPr>
              <a:t>Market Analysis</a:t>
            </a:r>
          </a:p>
        </p:txBody>
      </p:sp>
      <p:sp>
        <p:nvSpPr>
          <p:cNvPr id="3" name="Content Placeholder 2">
            <a:extLst>
              <a:ext uri="{FF2B5EF4-FFF2-40B4-BE49-F238E27FC236}">
                <a16:creationId xmlns:a16="http://schemas.microsoft.com/office/drawing/2014/main" id="{5B3672EC-1ED8-4751-9F62-3FE814FAFD6D}"/>
              </a:ext>
            </a:extLst>
          </p:cNvPr>
          <p:cNvSpPr>
            <a:spLocks noGrp="1"/>
          </p:cNvSpPr>
          <p:nvPr>
            <p:ph idx="1"/>
          </p:nvPr>
        </p:nvSpPr>
        <p:spPr/>
        <p:txBody>
          <a:bodyPr/>
          <a:lstStyle/>
          <a:p>
            <a:r>
              <a:rPr lang="en-US" dirty="0"/>
              <a:t>Blessings House Nursing Home main customer target market is all individuals aged above 60 years.</a:t>
            </a:r>
          </a:p>
          <a:p>
            <a:r>
              <a:rPr lang="en-US" dirty="0"/>
              <a:t>The business market will be categorized as either privately-paying residents or Medicare patients.</a:t>
            </a:r>
          </a:p>
          <a:p>
            <a:r>
              <a:rPr lang="en-US" dirty="0"/>
              <a:t>The target market is forecasted to account for 80% of the Nursing Home business in its locality.</a:t>
            </a:r>
          </a:p>
          <a:p>
            <a:r>
              <a:rPr lang="en-US" dirty="0"/>
              <a:t>The business will be entering the market at a time when it has </a:t>
            </a:r>
            <a:r>
              <a:rPr lang="en-US" dirty="0" err="1"/>
              <a:t>has</a:t>
            </a:r>
            <a:r>
              <a:rPr lang="en-US" dirty="0"/>
              <a:t> been monopolized by few organizations for a long time.</a:t>
            </a:r>
          </a:p>
        </p:txBody>
      </p:sp>
    </p:spTree>
    <p:extLst>
      <p:ext uri="{BB962C8B-B14F-4D97-AF65-F5344CB8AC3E}">
        <p14:creationId xmlns:p14="http://schemas.microsoft.com/office/powerpoint/2010/main" val="682257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96795-11B1-4E00-AE89-016C4C71B53D}"/>
              </a:ext>
            </a:extLst>
          </p:cNvPr>
          <p:cNvSpPr>
            <a:spLocks noGrp="1"/>
          </p:cNvSpPr>
          <p:nvPr>
            <p:ph type="title"/>
          </p:nvPr>
        </p:nvSpPr>
        <p:spPr/>
        <p:txBody>
          <a:bodyPr>
            <a:normAutofit/>
          </a:bodyPr>
          <a:lstStyle/>
          <a:p>
            <a:r>
              <a:rPr lang="en-US" sz="3200" dirty="0">
                <a:solidFill>
                  <a:schemeClr val="accent4">
                    <a:lumMod val="50000"/>
                  </a:schemeClr>
                </a:solidFill>
                <a:latin typeface="Times New Roman" panose="02020603050405020304" pitchFamily="18" charset="0"/>
                <a:cs typeface="Times New Roman" panose="02020603050405020304" pitchFamily="18" charset="0"/>
              </a:rPr>
              <a:t>Marketing Strategies</a:t>
            </a:r>
          </a:p>
        </p:txBody>
      </p:sp>
      <p:sp>
        <p:nvSpPr>
          <p:cNvPr id="3" name="Content Placeholder 2">
            <a:extLst>
              <a:ext uri="{FF2B5EF4-FFF2-40B4-BE49-F238E27FC236}">
                <a16:creationId xmlns:a16="http://schemas.microsoft.com/office/drawing/2014/main" id="{8A652D40-B5E7-453F-A679-C2026BBD0A5A}"/>
              </a:ext>
            </a:extLst>
          </p:cNvPr>
          <p:cNvSpPr>
            <a:spLocks noGrp="1"/>
          </p:cNvSpPr>
          <p:nvPr>
            <p:ph idx="1"/>
          </p:nvPr>
        </p:nvSpPr>
        <p:spPr/>
        <p:txBody>
          <a:bodyPr/>
          <a:lstStyle/>
          <a:p>
            <a:r>
              <a:rPr lang="en-US" dirty="0"/>
              <a:t>The business will employs strategies such as;</a:t>
            </a:r>
          </a:p>
          <a:p>
            <a:r>
              <a:rPr lang="en-US" dirty="0"/>
              <a:t>referral networks from hospitals and the medical practitioners means of advertising will include print media, and a website that will show its operations, location of the facility and its commitment in the Medicare.</a:t>
            </a:r>
          </a:p>
          <a:p>
            <a:endParaRPr lang="en-US" dirty="0"/>
          </a:p>
        </p:txBody>
      </p:sp>
    </p:spTree>
    <p:extLst>
      <p:ext uri="{BB962C8B-B14F-4D97-AF65-F5344CB8AC3E}">
        <p14:creationId xmlns:p14="http://schemas.microsoft.com/office/powerpoint/2010/main" val="1010168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6268D-2B2D-48B3-915E-6CE381312F4F}"/>
              </a:ext>
            </a:extLst>
          </p:cNvPr>
          <p:cNvSpPr>
            <a:spLocks noGrp="1"/>
          </p:cNvSpPr>
          <p:nvPr>
            <p:ph type="title"/>
          </p:nvPr>
        </p:nvSpPr>
        <p:spPr/>
        <p:txBody>
          <a:bodyPr>
            <a:normAutofit/>
          </a:bodyPr>
          <a:lstStyle/>
          <a:p>
            <a:r>
              <a:rPr lang="en-US" sz="3200" dirty="0">
                <a:solidFill>
                  <a:schemeClr val="accent4">
                    <a:lumMod val="50000"/>
                  </a:schemeClr>
                </a:solidFill>
                <a:latin typeface="Times New Roman" panose="02020603050405020304" pitchFamily="18" charset="0"/>
                <a:cs typeface="Times New Roman" panose="02020603050405020304" pitchFamily="18" charset="0"/>
              </a:rPr>
              <a:t>Pricing</a:t>
            </a:r>
            <a:r>
              <a:rPr lang="en-US" sz="3200" dirty="0">
                <a:latin typeface="Times New Roman" panose="02020603050405020304" pitchFamily="18" charset="0"/>
                <a:cs typeface="Times New Roman" panose="02020603050405020304" pitchFamily="18" charset="0"/>
              </a:rPr>
              <a:t> </a:t>
            </a:r>
            <a:r>
              <a:rPr lang="en-US" sz="3200" dirty="0">
                <a:solidFill>
                  <a:schemeClr val="accent4">
                    <a:lumMod val="50000"/>
                  </a:schemeClr>
                </a:solidFill>
                <a:latin typeface="Times New Roman" panose="02020603050405020304" pitchFamily="18" charset="0"/>
                <a:cs typeface="Times New Roman" panose="02020603050405020304" pitchFamily="18" charset="0"/>
              </a:rPr>
              <a:t>Strategies</a:t>
            </a:r>
          </a:p>
        </p:txBody>
      </p:sp>
      <p:sp>
        <p:nvSpPr>
          <p:cNvPr id="3" name="Content Placeholder 2">
            <a:extLst>
              <a:ext uri="{FF2B5EF4-FFF2-40B4-BE49-F238E27FC236}">
                <a16:creationId xmlns:a16="http://schemas.microsoft.com/office/drawing/2014/main" id="{5E355563-7487-4DD9-B2A6-844F0F397CCB}"/>
              </a:ext>
            </a:extLst>
          </p:cNvPr>
          <p:cNvSpPr>
            <a:spLocks noGrp="1"/>
          </p:cNvSpPr>
          <p:nvPr>
            <p:ph idx="1"/>
          </p:nvPr>
        </p:nvSpPr>
        <p:spPr/>
        <p:txBody>
          <a:bodyPr/>
          <a:lstStyle/>
          <a:p>
            <a:r>
              <a:rPr lang="en-US" dirty="0"/>
              <a:t>Blessings House Nursing Home intends to price their services moderately compared to its competitors.</a:t>
            </a:r>
          </a:p>
          <a:p>
            <a:r>
              <a:rPr lang="en-US" dirty="0"/>
              <a:t>it will be used as an entry price to attract customers.</a:t>
            </a:r>
          </a:p>
          <a:p>
            <a:r>
              <a:rPr lang="en-US" dirty="0"/>
              <a:t> The management intends to put in place promotion strategies that will boost the corporate image of the Nursing Home.</a:t>
            </a:r>
          </a:p>
          <a:p>
            <a:r>
              <a:rPr lang="en-US" dirty="0"/>
              <a:t> Blessings House Nursing Home intends to render its quality and efficient services to its customers.</a:t>
            </a:r>
          </a:p>
          <a:p>
            <a:endParaRPr lang="en-US" dirty="0"/>
          </a:p>
        </p:txBody>
      </p:sp>
    </p:spTree>
    <p:extLst>
      <p:ext uri="{BB962C8B-B14F-4D97-AF65-F5344CB8AC3E}">
        <p14:creationId xmlns:p14="http://schemas.microsoft.com/office/powerpoint/2010/main" val="2482048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FDB83-2816-4E92-B78D-6D2B23AA816C}"/>
              </a:ext>
            </a:extLst>
          </p:cNvPr>
          <p:cNvSpPr>
            <a:spLocks noGrp="1"/>
          </p:cNvSpPr>
          <p:nvPr>
            <p:ph type="title"/>
          </p:nvPr>
        </p:nvSpPr>
        <p:spPr/>
        <p:txBody>
          <a:bodyPr>
            <a:normAutofit/>
          </a:bodyPr>
          <a:lstStyle/>
          <a:p>
            <a:r>
              <a:rPr lang="en-US" sz="3200" dirty="0">
                <a:solidFill>
                  <a:schemeClr val="accent4">
                    <a:lumMod val="50000"/>
                  </a:schemeClr>
                </a:solidFill>
                <a:latin typeface="Times New Roman" panose="02020603050405020304" pitchFamily="18" charset="0"/>
                <a:cs typeface="Times New Roman" panose="02020603050405020304" pitchFamily="18" charset="0"/>
              </a:rPr>
              <a:t>Organizational</a:t>
            </a:r>
            <a:r>
              <a:rPr lang="en-US" sz="3200" dirty="0">
                <a:latin typeface="Times New Roman" panose="02020603050405020304" pitchFamily="18" charset="0"/>
                <a:cs typeface="Times New Roman" panose="02020603050405020304" pitchFamily="18" charset="0"/>
              </a:rPr>
              <a:t> </a:t>
            </a:r>
            <a:r>
              <a:rPr lang="en-US" sz="3200" dirty="0">
                <a:solidFill>
                  <a:schemeClr val="accent4">
                    <a:lumMod val="50000"/>
                  </a:schemeClr>
                </a:solidFill>
                <a:latin typeface="Times New Roman" panose="02020603050405020304" pitchFamily="18" charset="0"/>
                <a:cs typeface="Times New Roman" panose="02020603050405020304" pitchFamily="18" charset="0"/>
              </a:rPr>
              <a:t>Structure</a:t>
            </a:r>
          </a:p>
        </p:txBody>
      </p:sp>
      <p:sp>
        <p:nvSpPr>
          <p:cNvPr id="3" name="Content Placeholder 2">
            <a:extLst>
              <a:ext uri="{FF2B5EF4-FFF2-40B4-BE49-F238E27FC236}">
                <a16:creationId xmlns:a16="http://schemas.microsoft.com/office/drawing/2014/main" id="{B78AB3EE-AB09-4206-B07F-F4D59B829B08}"/>
              </a:ext>
            </a:extLst>
          </p:cNvPr>
          <p:cNvSpPr>
            <a:spLocks noGrp="1"/>
          </p:cNvSpPr>
          <p:nvPr>
            <p:ph idx="1"/>
          </p:nvPr>
        </p:nvSpPr>
        <p:spPr/>
        <p:txBody>
          <a:bodyPr/>
          <a:lstStyle/>
          <a:p>
            <a:r>
              <a:rPr lang="en-US" dirty="0"/>
              <a:t>A managing director will head the blessings House Nursing Home. The managing director will also chair the board of directors.</a:t>
            </a:r>
          </a:p>
          <a:p>
            <a:r>
              <a:rPr lang="en-US" dirty="0"/>
              <a:t> Under the managing director, there will be the medical director and the personnel manager.</a:t>
            </a:r>
          </a:p>
          <a:p>
            <a:r>
              <a:rPr lang="en-US" dirty="0"/>
              <a:t>Medicare employees will directly report to the personnel manager. The personnel manager will then report to the medical .</a:t>
            </a:r>
          </a:p>
          <a:p>
            <a:r>
              <a:rPr lang="en-US" dirty="0"/>
              <a:t>Other support staff include such as security and the catering personnel.</a:t>
            </a:r>
          </a:p>
        </p:txBody>
      </p:sp>
    </p:spTree>
    <p:extLst>
      <p:ext uri="{BB962C8B-B14F-4D97-AF65-F5344CB8AC3E}">
        <p14:creationId xmlns:p14="http://schemas.microsoft.com/office/powerpoint/2010/main" val="3552389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79489-762E-44AE-857B-6CD2F855B084}"/>
              </a:ext>
            </a:extLst>
          </p:cNvPr>
          <p:cNvSpPr>
            <a:spLocks noGrp="1"/>
          </p:cNvSpPr>
          <p:nvPr>
            <p:ph type="title"/>
          </p:nvPr>
        </p:nvSpPr>
        <p:spPr/>
        <p:txBody>
          <a:bodyPr/>
          <a:lstStyle/>
          <a:p>
            <a:r>
              <a:rPr lang="en-US" dirty="0">
                <a:solidFill>
                  <a:schemeClr val="accent4">
                    <a:lumMod val="50000"/>
                  </a:schemeClr>
                </a:solidFill>
              </a:rPr>
              <a:t>Recruitment</a:t>
            </a:r>
            <a:r>
              <a:rPr lang="en-US" dirty="0"/>
              <a:t> </a:t>
            </a:r>
            <a:r>
              <a:rPr lang="en-US" dirty="0">
                <a:solidFill>
                  <a:schemeClr val="accent4">
                    <a:lumMod val="50000"/>
                  </a:schemeClr>
                </a:solidFill>
              </a:rPr>
              <a:t>Strategies</a:t>
            </a:r>
          </a:p>
        </p:txBody>
      </p:sp>
      <p:sp>
        <p:nvSpPr>
          <p:cNvPr id="3" name="Content Placeholder 2">
            <a:extLst>
              <a:ext uri="{FF2B5EF4-FFF2-40B4-BE49-F238E27FC236}">
                <a16:creationId xmlns:a16="http://schemas.microsoft.com/office/drawing/2014/main" id="{20E60E52-5896-4B8A-AE63-07B873F8929B}"/>
              </a:ext>
            </a:extLst>
          </p:cNvPr>
          <p:cNvSpPr>
            <a:spLocks noGrp="1"/>
          </p:cNvSpPr>
          <p:nvPr>
            <p:ph idx="1"/>
          </p:nvPr>
        </p:nvSpPr>
        <p:spPr/>
        <p:txBody>
          <a:bodyPr/>
          <a:lstStyle/>
          <a:p>
            <a:r>
              <a:rPr lang="en-US" dirty="0"/>
              <a:t>The business will have policies regarding recruitment, training and promotion of the employees.</a:t>
            </a:r>
          </a:p>
          <a:p>
            <a:r>
              <a:rPr lang="en-US" dirty="0"/>
              <a:t> The management of Blessings House Nursing Home will be committed in ensuring that the recruitment and selection of employees will be open and fair and will comply with the relevant legislation.</a:t>
            </a:r>
          </a:p>
        </p:txBody>
      </p:sp>
    </p:spTree>
    <p:extLst>
      <p:ext uri="{BB962C8B-B14F-4D97-AF65-F5344CB8AC3E}">
        <p14:creationId xmlns:p14="http://schemas.microsoft.com/office/powerpoint/2010/main" val="823480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A3C93-9BFB-4E7D-ABCC-E5712DDD9F96}"/>
              </a:ext>
            </a:extLst>
          </p:cNvPr>
          <p:cNvSpPr>
            <a:spLocks noGrp="1"/>
          </p:cNvSpPr>
          <p:nvPr>
            <p:ph type="title"/>
          </p:nvPr>
        </p:nvSpPr>
        <p:spPr/>
        <p:txBody>
          <a:bodyPr>
            <a:normAutofit/>
          </a:bodyPr>
          <a:lstStyle/>
          <a:p>
            <a:r>
              <a:rPr lang="en-US" sz="3200" dirty="0">
                <a:solidFill>
                  <a:schemeClr val="accent4">
                    <a:lumMod val="50000"/>
                  </a:schemeClr>
                </a:solidFill>
                <a:latin typeface="Times New Roman" panose="02020603050405020304" pitchFamily="18" charset="0"/>
                <a:cs typeface="Times New Roman" panose="02020603050405020304" pitchFamily="18" charset="0"/>
              </a:rPr>
              <a:t>Funding</a:t>
            </a:r>
            <a:r>
              <a:rPr lang="en-US" sz="3200" dirty="0">
                <a:latin typeface="Times New Roman" panose="02020603050405020304" pitchFamily="18" charset="0"/>
                <a:cs typeface="Times New Roman" panose="02020603050405020304" pitchFamily="18" charset="0"/>
              </a:rPr>
              <a:t> </a:t>
            </a:r>
            <a:r>
              <a:rPr lang="en-US" sz="3200" dirty="0">
                <a:solidFill>
                  <a:schemeClr val="accent4">
                    <a:lumMod val="50000"/>
                  </a:schemeClr>
                </a:solidFill>
                <a:latin typeface="Times New Roman" panose="02020603050405020304" pitchFamily="18" charset="0"/>
                <a:cs typeface="Times New Roman" panose="02020603050405020304" pitchFamily="18" charset="0"/>
              </a:rPr>
              <a:t>Model</a:t>
            </a:r>
          </a:p>
        </p:txBody>
      </p:sp>
      <p:sp>
        <p:nvSpPr>
          <p:cNvPr id="3" name="Content Placeholder 2">
            <a:extLst>
              <a:ext uri="{FF2B5EF4-FFF2-40B4-BE49-F238E27FC236}">
                <a16:creationId xmlns:a16="http://schemas.microsoft.com/office/drawing/2014/main" id="{A0650A40-ED16-4963-B843-FE65D85AF845}"/>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 funding model of the business will be the monthly subscription type</a:t>
            </a:r>
          </a:p>
          <a:p>
            <a:r>
              <a:rPr lang="en-US" sz="2400" dirty="0">
                <a:latin typeface="Times New Roman" panose="02020603050405020304" pitchFamily="18" charset="0"/>
                <a:cs typeface="Times New Roman" panose="02020603050405020304" pitchFamily="18" charset="0"/>
              </a:rPr>
              <a:t>The other source of funding will be from donors and well wishers.</a:t>
            </a:r>
          </a:p>
          <a:p>
            <a:r>
              <a:rPr lang="en-US" sz="2400" dirty="0">
                <a:latin typeface="Times New Roman" panose="02020603050405020304" pitchFamily="18" charset="0"/>
                <a:cs typeface="Times New Roman" panose="02020603050405020304" pitchFamily="18" charset="0"/>
              </a:rPr>
              <a:t>Any extra funds will be saved with the aim of future expansions and the purchase of more modernized resources</a:t>
            </a:r>
          </a:p>
        </p:txBody>
      </p:sp>
    </p:spTree>
    <p:extLst>
      <p:ext uri="{BB962C8B-B14F-4D97-AF65-F5344CB8AC3E}">
        <p14:creationId xmlns:p14="http://schemas.microsoft.com/office/powerpoint/2010/main" val="1832224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C8965-1EA6-45A8-AC5F-64706AFEFC7D}"/>
              </a:ext>
            </a:extLst>
          </p:cNvPr>
          <p:cNvSpPr>
            <a:spLocks noGrp="1"/>
          </p:cNvSpPr>
          <p:nvPr>
            <p:ph type="title"/>
          </p:nvPr>
        </p:nvSpPr>
        <p:spPr/>
        <p:txBody>
          <a:bodyPr>
            <a:normAutofit fontScale="90000"/>
          </a:bodyPr>
          <a:lstStyle/>
          <a:p>
            <a:r>
              <a:rPr lang="en-US" sz="3200" b="1" dirty="0">
                <a:solidFill>
                  <a:schemeClr val="accent4">
                    <a:lumMod val="50000"/>
                  </a:schemeClr>
                </a:solidFill>
                <a:latin typeface="Times New Roman" panose="02020603050405020304" pitchFamily="18" charset="0"/>
                <a:cs typeface="Times New Roman" panose="02020603050405020304" pitchFamily="18" charset="0"/>
              </a:rPr>
              <a:t>Impacts of the Business to the Community</a:t>
            </a:r>
            <a:br>
              <a:rPr lang="en-US" sz="3200" dirty="0">
                <a:solidFill>
                  <a:schemeClr val="accent4">
                    <a:lumMod val="50000"/>
                  </a:schemeClr>
                </a:solidFill>
                <a:latin typeface="Times New Roman" panose="02020603050405020304" pitchFamily="18" charset="0"/>
                <a:cs typeface="Times New Roman" panose="02020603050405020304" pitchFamily="18" charset="0"/>
              </a:rPr>
            </a:br>
            <a:endParaRPr lang="en-US" sz="3200" dirty="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D316B17-199D-46CE-85A4-F373B748FDB3}"/>
              </a:ext>
            </a:extLst>
          </p:cNvPr>
          <p:cNvSpPr>
            <a:spLocks noGrp="1"/>
          </p:cNvSpPr>
          <p:nvPr>
            <p:ph idx="1"/>
          </p:nvPr>
        </p:nvSpPr>
        <p:spPr/>
        <p:txBody>
          <a:bodyPr/>
          <a:lstStyle/>
          <a:p>
            <a:r>
              <a:rPr lang="en-US" dirty="0"/>
              <a:t>As a social entrepreneurship type of business, Blessings House Nursing Home will aim to offer more benefits to society.</a:t>
            </a:r>
          </a:p>
          <a:p>
            <a:r>
              <a:rPr lang="en-US" dirty="0"/>
              <a:t>The community will be able to experience improved health outcomes among the aged </a:t>
            </a:r>
          </a:p>
          <a:p>
            <a:r>
              <a:rPr lang="en-US" dirty="0"/>
              <a:t>The community will be able to receive healthcare at the comfort of their homes.</a:t>
            </a:r>
          </a:p>
          <a:p>
            <a:r>
              <a:rPr lang="en-US" dirty="0"/>
              <a:t>Career opportunity; those  in medical professions completing college from the community will be absorbed into the facility for internship and job opportunities.</a:t>
            </a:r>
          </a:p>
        </p:txBody>
      </p:sp>
    </p:spTree>
    <p:extLst>
      <p:ext uri="{BB962C8B-B14F-4D97-AF65-F5344CB8AC3E}">
        <p14:creationId xmlns:p14="http://schemas.microsoft.com/office/powerpoint/2010/main" val="2990781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7E689-A777-4BBB-8DAA-F3019F1F61C1}"/>
              </a:ext>
            </a:extLst>
          </p:cNvPr>
          <p:cNvSpPr>
            <a:spLocks noGrp="1"/>
          </p:cNvSpPr>
          <p:nvPr>
            <p:ph type="title"/>
          </p:nvPr>
        </p:nvSpPr>
        <p:spPr/>
        <p:txBody>
          <a:bodyPr>
            <a:normAutofit fontScale="90000"/>
          </a:bodyPr>
          <a:lstStyle/>
          <a:p>
            <a:r>
              <a:rPr lang="en-US" b="1" dirty="0">
                <a:solidFill>
                  <a:schemeClr val="accent4">
                    <a:lumMod val="50000"/>
                  </a:schemeClr>
                </a:solidFill>
                <a:latin typeface="Times New Roman" panose="02020603050405020304" pitchFamily="18" charset="0"/>
                <a:cs typeface="Times New Roman" panose="02020603050405020304" pitchFamily="18" charset="0"/>
              </a:rPr>
              <a:t>Return on Investment to Potential Investors</a:t>
            </a:r>
            <a:br>
              <a:rPr lang="en-US" dirty="0">
                <a:solidFill>
                  <a:schemeClr val="accent4">
                    <a:lumMod val="50000"/>
                  </a:schemeClr>
                </a:solidFill>
              </a:rPr>
            </a:br>
            <a:endParaRPr lang="en-US" dirty="0">
              <a:solidFill>
                <a:schemeClr val="accent4">
                  <a:lumMod val="50000"/>
                </a:schemeClr>
              </a:solidFill>
            </a:endParaRPr>
          </a:p>
        </p:txBody>
      </p:sp>
      <p:sp>
        <p:nvSpPr>
          <p:cNvPr id="3" name="Content Placeholder 2">
            <a:extLst>
              <a:ext uri="{FF2B5EF4-FFF2-40B4-BE49-F238E27FC236}">
                <a16:creationId xmlns:a16="http://schemas.microsoft.com/office/drawing/2014/main" id="{75A84BFA-FB57-4B95-9E6F-3FA0427C9FAB}"/>
              </a:ext>
            </a:extLst>
          </p:cNvPr>
          <p:cNvSpPr>
            <a:spLocks noGrp="1"/>
          </p:cNvSpPr>
          <p:nvPr>
            <p:ph idx="1"/>
          </p:nvPr>
        </p:nvSpPr>
        <p:spPr/>
        <p:txBody>
          <a:bodyPr/>
          <a:lstStyle/>
          <a:p>
            <a:r>
              <a:rPr lang="en-US" dirty="0"/>
              <a:t>Investors will be able to benefit in several ways;</a:t>
            </a:r>
          </a:p>
          <a:p>
            <a:r>
              <a:rPr lang="en-US" dirty="0"/>
              <a:t>all investors will be allowed to hold stock and thus earn dividends</a:t>
            </a:r>
          </a:p>
          <a:p>
            <a:r>
              <a:rPr lang="en-US" dirty="0"/>
              <a:t>discounted services to the family members of all the investors .</a:t>
            </a:r>
          </a:p>
          <a:p>
            <a:pPr marL="0" indent="0">
              <a:buNone/>
            </a:pPr>
            <a:endParaRPr lang="en-US" dirty="0"/>
          </a:p>
        </p:txBody>
      </p:sp>
    </p:spTree>
    <p:extLst>
      <p:ext uri="{BB962C8B-B14F-4D97-AF65-F5344CB8AC3E}">
        <p14:creationId xmlns:p14="http://schemas.microsoft.com/office/powerpoint/2010/main" val="2278808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A5A24-F972-4882-9321-CFF499917308}"/>
              </a:ext>
            </a:extLst>
          </p:cNvPr>
          <p:cNvSpPr>
            <a:spLocks noGrp="1"/>
          </p:cNvSpPr>
          <p:nvPr>
            <p:ph type="title"/>
          </p:nvPr>
        </p:nvSpPr>
        <p:spPr/>
        <p:txBody>
          <a:bodyPr/>
          <a:lstStyle/>
          <a:p>
            <a:r>
              <a:rPr lang="en-US" dirty="0">
                <a:solidFill>
                  <a:schemeClr val="accent4">
                    <a:lumMod val="50000"/>
                  </a:schemeClr>
                </a:solidFill>
              </a:rPr>
              <a:t>References</a:t>
            </a:r>
          </a:p>
        </p:txBody>
      </p:sp>
      <p:sp>
        <p:nvSpPr>
          <p:cNvPr id="3" name="Content Placeholder 2">
            <a:extLst>
              <a:ext uri="{FF2B5EF4-FFF2-40B4-BE49-F238E27FC236}">
                <a16:creationId xmlns:a16="http://schemas.microsoft.com/office/drawing/2014/main" id="{2DAF60E4-9AB4-407E-AEA6-539F9F094282}"/>
              </a:ext>
            </a:extLst>
          </p:cNvPr>
          <p:cNvSpPr>
            <a:spLocks noGrp="1"/>
          </p:cNvSpPr>
          <p:nvPr>
            <p:ph idx="1"/>
          </p:nvPr>
        </p:nvSpPr>
        <p:spPr/>
        <p:txBody>
          <a:bodyPr>
            <a:normAutofit fontScale="85000" lnSpcReduction="20000"/>
          </a:bodyPr>
          <a:lstStyle/>
          <a:p>
            <a:pPr>
              <a:lnSpc>
                <a:spcPct val="200000"/>
              </a:lnSpc>
            </a:pPr>
            <a:r>
              <a:rPr lang="en-US" sz="1600" dirty="0">
                <a:latin typeface="Times New Roman" panose="02020603050405020304" pitchFamily="18" charset="0"/>
                <a:cs typeface="Times New Roman" panose="02020603050405020304" pitchFamily="18" charset="0"/>
              </a:rPr>
              <a:t>Berry T, B. (2020). </a:t>
            </a:r>
            <a:r>
              <a:rPr lang="en-US" sz="1600" i="1" dirty="0">
                <a:latin typeface="Times New Roman" panose="02020603050405020304" pitchFamily="18" charset="0"/>
                <a:cs typeface="Times New Roman" panose="02020603050405020304" pitchFamily="18" charset="0"/>
              </a:rPr>
              <a:t>A Standard Business Plan Outline [Updated for 2020]</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Bplans</a:t>
            </a:r>
            <a:r>
              <a:rPr lang="en-US" sz="1600" dirty="0">
                <a:latin typeface="Times New Roman" panose="02020603050405020304" pitchFamily="18" charset="0"/>
                <a:cs typeface="Times New Roman" panose="02020603050405020304" pitchFamily="18" charset="0"/>
              </a:rPr>
              <a:t> Blog. Retrieved from </a:t>
            </a:r>
            <a:r>
              <a:rPr lang="en-US" sz="1600" u="sng" dirty="0">
                <a:solidFill>
                  <a:schemeClr val="tx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https://articles.bplans.com/a-standard-business-plan-outline/</a:t>
            </a:r>
            <a:r>
              <a:rPr lang="en-US" sz="1600" u="sng" dirty="0">
                <a:solidFill>
                  <a:schemeClr val="tx1"/>
                </a:solidFill>
                <a:latin typeface="Times New Roman" panose="02020603050405020304" pitchFamily="18" charset="0"/>
                <a:cs typeface="Times New Roman" panose="02020603050405020304" pitchFamily="18" charset="0"/>
              </a:rPr>
              <a:t>.</a:t>
            </a:r>
          </a:p>
          <a:p>
            <a:pPr>
              <a:lnSpc>
                <a:spcPct val="200000"/>
              </a:lnSpc>
            </a:pPr>
            <a:r>
              <a:rPr lang="en-US" dirty="0"/>
              <a:t>Lund, M. (2020). </a:t>
            </a:r>
            <a:r>
              <a:rPr lang="en-US" i="1" dirty="0"/>
              <a:t>Facing Limits: Ethics and Health Care for the Elderly</a:t>
            </a:r>
            <a:r>
              <a:rPr lang="en-US" dirty="0"/>
              <a:t>.</a:t>
            </a:r>
          </a:p>
          <a:p>
            <a:pPr>
              <a:lnSpc>
                <a:spcPct val="200000"/>
              </a:lnSpc>
            </a:pPr>
            <a:r>
              <a:rPr lang="en-US" dirty="0"/>
              <a:t>Sector. (2007). </a:t>
            </a:r>
            <a:r>
              <a:rPr lang="en-US" i="1" dirty="0"/>
              <a:t>A business planning guide for developing a social enterprise</a:t>
            </a:r>
            <a:r>
              <a:rPr lang="en-US" dirty="0"/>
              <a:t>. Forthsectordevelopment.org.uk. Retrieved from http://Dalam www. </a:t>
            </a:r>
            <a:r>
              <a:rPr lang="en-US" dirty="0" err="1"/>
              <a:t>forthsector</a:t>
            </a:r>
            <a:r>
              <a:rPr lang="en-US" dirty="0"/>
              <a:t>. org. </a:t>
            </a:r>
            <a:r>
              <a:rPr lang="en-US" dirty="0" err="1"/>
              <a:t>Uk</a:t>
            </a:r>
            <a:r>
              <a:rPr lang="en-US" dirty="0"/>
              <a:t>.</a:t>
            </a:r>
          </a:p>
          <a:p>
            <a:pPr>
              <a:lnSpc>
                <a:spcPct val="200000"/>
              </a:lnSpc>
            </a:pPr>
            <a:r>
              <a:rPr lang="en-US" i="1" dirty="0"/>
              <a:t>SWOT Analysis | </a:t>
            </a:r>
            <a:r>
              <a:rPr lang="en-US" i="1" dirty="0" err="1"/>
              <a:t>REDFworkshop</a:t>
            </a:r>
            <a:r>
              <a:rPr lang="en-US" dirty="0"/>
              <a:t>. </a:t>
            </a:r>
            <a:r>
              <a:rPr lang="en-US" dirty="0" err="1"/>
              <a:t>REDFworkshop</a:t>
            </a:r>
            <a:r>
              <a:rPr lang="en-US" dirty="0"/>
              <a:t>. (2019). Retrieved from https://redfworkshop.org/tool/swot-analysis/.</a:t>
            </a:r>
          </a:p>
          <a:p>
            <a:pPr>
              <a:lnSpc>
                <a:spcPct val="200000"/>
              </a:lnSpc>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44512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734</TotalTime>
  <Words>1389</Words>
  <Application>Microsoft Macintosh PowerPoint</Application>
  <PresentationFormat>와이드스크린</PresentationFormat>
  <Paragraphs>126</Paragraphs>
  <Slides>20</Slides>
  <Notes>1</Notes>
  <HiddenSlides>0</HiddenSlides>
  <MMClips>0</MMClips>
  <ScaleCrop>false</ScaleCrop>
  <HeadingPairs>
    <vt:vector size="6" baseType="variant">
      <vt:variant>
        <vt:lpstr>사용한 글꼴</vt:lpstr>
      </vt:variant>
      <vt:variant>
        <vt:i4>6</vt:i4>
      </vt:variant>
      <vt:variant>
        <vt:lpstr>테마</vt:lpstr>
      </vt:variant>
      <vt:variant>
        <vt:i4>1</vt:i4>
      </vt:variant>
      <vt:variant>
        <vt:lpstr>슬라이드 제목</vt:lpstr>
      </vt:variant>
      <vt:variant>
        <vt:i4>20</vt:i4>
      </vt:variant>
    </vt:vector>
  </HeadingPairs>
  <TitlesOfParts>
    <vt:vector size="27" baseType="lpstr">
      <vt:lpstr>Arial</vt:lpstr>
      <vt:lpstr>Calibri</vt:lpstr>
      <vt:lpstr>Century Gothic</vt:lpstr>
      <vt:lpstr>Times New Roman</vt:lpstr>
      <vt:lpstr>Wingdings</vt:lpstr>
      <vt:lpstr>Wingdings 3</vt:lpstr>
      <vt:lpstr>Ion Boardroom</vt:lpstr>
      <vt:lpstr>BLESSINGS HOUSE NURSING HOME (BHNH)</vt:lpstr>
      <vt:lpstr>Why is it important?</vt:lpstr>
      <vt:lpstr>How BHNH works for our customers</vt:lpstr>
      <vt:lpstr>Not only making profits ,but its also social entrepreneurship</vt:lpstr>
      <vt:lpstr>Swot analysis for Blessings House Nursing Home</vt:lpstr>
      <vt:lpstr>SWOT;STRENGHS</vt:lpstr>
      <vt:lpstr>SWOT;WEAKNESSES</vt:lpstr>
      <vt:lpstr>SWOT;OPPORTUNITIES</vt:lpstr>
      <vt:lpstr>SWOT;THREATS</vt:lpstr>
      <vt:lpstr>INITIAL FINANCIALS</vt:lpstr>
      <vt:lpstr>Budget projections for the first three years</vt:lpstr>
      <vt:lpstr>Market Analysis</vt:lpstr>
      <vt:lpstr>Marketing Strategies</vt:lpstr>
      <vt:lpstr>Pricing Strategies</vt:lpstr>
      <vt:lpstr>Organizational Structure</vt:lpstr>
      <vt:lpstr>Recruitment Strategies</vt:lpstr>
      <vt:lpstr>Funding Model</vt:lpstr>
      <vt:lpstr>Impacts of the Business to the Community </vt:lpstr>
      <vt:lpstr>Return on Investment to Potential Investors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success factors in software projects</dc:title>
  <dc:creator>user</dc:creator>
  <cp:lastModifiedBy>Kim, Seung Kyum</cp:lastModifiedBy>
  <cp:revision>29</cp:revision>
  <dcterms:created xsi:type="dcterms:W3CDTF">2020-04-20T16:29:50Z</dcterms:created>
  <dcterms:modified xsi:type="dcterms:W3CDTF">2020-04-21T12:05:03Z</dcterms:modified>
</cp:coreProperties>
</file>